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9" r:id="rId2"/>
  </p:sldMasterIdLst>
  <p:notesMasterIdLst>
    <p:notesMasterId r:id="rId49"/>
  </p:notesMasterIdLst>
  <p:sldIdLst>
    <p:sldId id="456" r:id="rId3"/>
    <p:sldId id="423" r:id="rId4"/>
    <p:sldId id="443" r:id="rId5"/>
    <p:sldId id="405" r:id="rId6"/>
    <p:sldId id="406" r:id="rId7"/>
    <p:sldId id="421" r:id="rId8"/>
    <p:sldId id="390" r:id="rId9"/>
    <p:sldId id="407" r:id="rId10"/>
    <p:sldId id="408" r:id="rId11"/>
    <p:sldId id="409" r:id="rId12"/>
    <p:sldId id="416" r:id="rId13"/>
    <p:sldId id="417" r:id="rId14"/>
    <p:sldId id="434" r:id="rId15"/>
    <p:sldId id="454" r:id="rId16"/>
    <p:sldId id="435" r:id="rId17"/>
    <p:sldId id="436" r:id="rId18"/>
    <p:sldId id="437" r:id="rId19"/>
    <p:sldId id="419" r:id="rId20"/>
    <p:sldId id="439" r:id="rId21"/>
    <p:sldId id="440" r:id="rId22"/>
    <p:sldId id="441" r:id="rId23"/>
    <p:sldId id="442" r:id="rId24"/>
    <p:sldId id="438" r:id="rId25"/>
    <p:sldId id="455" r:id="rId26"/>
    <p:sldId id="430" r:id="rId27"/>
    <p:sldId id="450" r:id="rId28"/>
    <p:sldId id="433" r:id="rId29"/>
    <p:sldId id="452" r:id="rId30"/>
    <p:sldId id="392" r:id="rId31"/>
    <p:sldId id="394" r:id="rId32"/>
    <p:sldId id="393" r:id="rId33"/>
    <p:sldId id="395" r:id="rId34"/>
    <p:sldId id="426" r:id="rId35"/>
    <p:sldId id="427" r:id="rId36"/>
    <p:sldId id="444" r:id="rId37"/>
    <p:sldId id="445" r:id="rId38"/>
    <p:sldId id="449" r:id="rId39"/>
    <p:sldId id="413" r:id="rId40"/>
    <p:sldId id="447" r:id="rId41"/>
    <p:sldId id="391" r:id="rId42"/>
    <p:sldId id="448" r:id="rId43"/>
    <p:sldId id="446" r:id="rId44"/>
    <p:sldId id="396" r:id="rId45"/>
    <p:sldId id="428" r:id="rId46"/>
    <p:sldId id="453" r:id="rId47"/>
    <p:sldId id="45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D1A34C"/>
    <a:srgbClr val="F9EBC0"/>
    <a:srgbClr val="E2D5BF"/>
    <a:srgbClr val="842E24"/>
    <a:srgbClr val="7D1606"/>
    <a:srgbClr val="2B3D6A"/>
    <a:srgbClr val="4779B5"/>
    <a:srgbClr val="4F8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/>
    <p:restoredTop sz="73944" autoAdjust="0"/>
  </p:normalViewPr>
  <p:slideViewPr>
    <p:cSldViewPr snapToGrid="0" snapToObjects="1" showGuides="1">
      <p:cViewPr varScale="1">
        <p:scale>
          <a:sx n="84" d="100"/>
          <a:sy n="84" d="100"/>
        </p:scale>
        <p:origin x="1830" y="84"/>
      </p:cViewPr>
      <p:guideLst>
        <p:guide orient="horz" pos="170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1F937-CC91-4133-91BF-7F33045895A1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CB5F1-EB7B-49A2-9D36-9F6E9F4D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21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BCB5F1-EB7B-49A2-9D36-9F6E9F4DC2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CB5F1-EB7B-49A2-9D36-9F6E9F4DC2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4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CB5F1-EB7B-49A2-9D36-9F6E9F4DC2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CB5F1-EB7B-49A2-9D36-9F6E9F4DC2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20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CB5F1-EB7B-49A2-9D36-9F6E9F4DC2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31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CB5F1-EB7B-49A2-9D36-9F6E9F4DC2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9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CB5F1-EB7B-49A2-9D36-9F6E9F4DC2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O FOOTER_Ta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A6A0-76C7-F74A-83F4-E0B8DA92C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1B6190-A497-454B-A7E0-1A6F75176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869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OTER_WHITE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B0F8-6CEE-BF4D-A139-30A18A54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91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7AAD4-F1F1-2845-B9AB-840EB0BE5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745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_White_Section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1E50C-51F4-3642-BC88-003C36B117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7200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584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O FOOTER_Whit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5EA-FA41-FE4A-A965-8718F3E03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7D993-718D-EE48-A540-D023E9D74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696FF-09E4-E847-93BD-89B3BB3DB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8749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O FOOTER_Whit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FC29-511B-0D4E-8BF7-88819F2D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3E6B5-9910-1C42-AF9A-FA887BADD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4BC34-C05E-0745-B839-0AE2AE2FC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2925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O FOOTER_White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08736-AE96-D14C-9DF4-6A1D4994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CAAF4-CF64-5A42-9169-D88B964847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E42D6-934E-4141-B0F0-983657DE4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8040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_White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23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FOOTER_Tan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B0F8-6CEE-BF4D-A139-30A18A5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7AAD4-F1F1-2845-B9AB-840EB0BE5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buClr>
                <a:srgbClr val="7030A0"/>
              </a:buClr>
              <a:defRPr/>
            </a:lvl1pPr>
            <a:lvl2pPr>
              <a:buClr>
                <a:srgbClr val="7030A0"/>
              </a:buClr>
              <a:defRPr/>
            </a:lvl2pPr>
            <a:lvl3pPr>
              <a:buClr>
                <a:srgbClr val="7030A0"/>
              </a:buClr>
              <a:defRPr/>
            </a:lvl3pPr>
            <a:lvl4pPr>
              <a:buClr>
                <a:srgbClr val="7030A0"/>
              </a:buClr>
              <a:defRPr/>
            </a:lvl4pPr>
            <a:lvl5pPr>
              <a:buClr>
                <a:srgbClr val="7030A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86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_Tan_Section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1E50C-51F4-3642-BC88-003C36B117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7200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739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O FOOTER_Tan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5EA-FA41-FE4A-A965-8718F3E03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7D993-718D-EE48-A540-D023E9D743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7030A0"/>
              </a:buClr>
              <a:defRPr/>
            </a:lvl1pPr>
            <a:lvl2pPr>
              <a:buClr>
                <a:srgbClr val="7030A0"/>
              </a:buClr>
              <a:defRPr/>
            </a:lvl2pPr>
            <a:lvl3pPr>
              <a:buClr>
                <a:srgbClr val="7030A0"/>
              </a:buClr>
              <a:defRPr/>
            </a:lvl3pPr>
            <a:lvl4pPr>
              <a:buClr>
                <a:srgbClr val="7030A0"/>
              </a:buClr>
              <a:defRPr/>
            </a:lvl4pPr>
            <a:lvl5pPr>
              <a:buClr>
                <a:srgbClr val="7030A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696FF-09E4-E847-93BD-89B3BB3DB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7030A0"/>
              </a:buClr>
              <a:defRPr/>
            </a:lvl1pPr>
            <a:lvl2pPr>
              <a:buClr>
                <a:srgbClr val="7030A0"/>
              </a:buClr>
              <a:defRPr/>
            </a:lvl2pPr>
            <a:lvl3pPr>
              <a:buClr>
                <a:srgbClr val="7030A0"/>
              </a:buClr>
              <a:defRPr/>
            </a:lvl3pPr>
            <a:lvl4pPr>
              <a:buClr>
                <a:srgbClr val="7030A0"/>
              </a:buClr>
              <a:defRPr/>
            </a:lvl4pPr>
            <a:lvl5pPr>
              <a:buClr>
                <a:srgbClr val="7030A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9402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O FOOTER_Tan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FC29-511B-0D4E-8BF7-88819F2D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3E6B5-9910-1C42-AF9A-FA887BADD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7030A0"/>
              </a:buClr>
              <a:defRPr sz="3200"/>
            </a:lvl1pPr>
            <a:lvl2pPr>
              <a:buClr>
                <a:srgbClr val="7030A0"/>
              </a:buClr>
              <a:defRPr sz="2800"/>
            </a:lvl2pPr>
            <a:lvl3pPr>
              <a:buClr>
                <a:srgbClr val="7030A0"/>
              </a:buClr>
              <a:defRPr sz="2400"/>
            </a:lvl3pPr>
            <a:lvl4pPr>
              <a:buClr>
                <a:srgbClr val="7030A0"/>
              </a:buClr>
              <a:defRPr sz="2000"/>
            </a:lvl4pPr>
            <a:lvl5pPr>
              <a:buClr>
                <a:srgbClr val="7030A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4BC34-C05E-0745-B839-0AE2AE2FC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45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O FOOTER_Tan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08736-AE96-D14C-9DF4-6A1D4994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CAAF4-CF64-5A42-9169-D88B964847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E42D6-934E-4141-B0F0-983657DE4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84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_Tan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69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O FOOT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A6A0-76C7-F74A-83F4-E0B8DA92C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1B6190-A497-454B-A7E0-1A6F75176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536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FOOTER_Whit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B0F8-6CEE-BF4D-A139-30A18A54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7AAD4-F1F1-2845-B9AB-840EB0BE5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06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966C0-8A2B-6944-A398-0712000F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CA9BE-F45F-8F42-BB0D-13A2FBFB3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89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8" r:id="rId5"/>
    <p:sldLayoutId id="2147483669" r:id="rId6"/>
    <p:sldLayoutId id="2147483675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7030A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030A0"/>
        </a:buClr>
        <a:buSzPct val="132000"/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SzPct val="132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SzPct val="132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SzPct val="132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SzPct val="132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966C0-8A2B-6944-A398-0712000F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CA9BE-F45F-8F42-BB0D-13A2FBFB3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904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7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7030A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030A0"/>
        </a:buClr>
        <a:buSzPct val="120000"/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SzPct val="120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SzPct val="12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AEEB5-D89D-A143-65ED-C30AC57BE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303" y="5383013"/>
            <a:ext cx="1259466" cy="1273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4E1AED-E046-D4D5-A743-3D6A0F9CD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31" y="5408815"/>
            <a:ext cx="1391602" cy="139160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E33C7B6-6C4D-9B4A-39EB-06A675D727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Memorable Liver Biopsy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B5FA73E-D42E-5327-692C-EBB4089219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Romil Saxena, MBBS, MD, FRCPath (UK)</a:t>
            </a:r>
            <a:br>
              <a:rPr lang="en-US" dirty="0"/>
            </a:br>
            <a:r>
              <a:rPr lang="en-US" dirty="0"/>
              <a:t>Emory University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0916FE-A5EF-44E7-A8E2-3DFD5CC2DB1F}"/>
              </a:ext>
            </a:extLst>
          </p:cNvPr>
          <p:cNvSpPr txBox="1"/>
          <p:nvPr/>
        </p:nvSpPr>
        <p:spPr>
          <a:xfrm>
            <a:off x="2964873" y="5613862"/>
            <a:ext cx="6572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AIPNA @CAP2023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Breakfast Meeting Monday Oct 9</a:t>
            </a:r>
            <a:r>
              <a:rPr lang="en-US" sz="3200" b="1" baseline="30000" dirty="0">
                <a:solidFill>
                  <a:srgbClr val="7030A0"/>
                </a:solidFill>
              </a:rPr>
              <a:t>th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15264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588"/>
            <a:ext cx="12192000" cy="66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94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No cirrhosis, NRH </a:t>
            </a:r>
          </a:p>
          <a:p>
            <a:r>
              <a:rPr lang="en-US" sz="3300" dirty="0"/>
              <a:t>Numerous megakaryocytes and atypical cells </a:t>
            </a:r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3300" dirty="0"/>
              <a:t>Suggestive of a myeloproliferative disorder, or BM replacement by an infiltrative process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43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9441"/>
            <a:ext cx="12192000" cy="16591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44434" y="556714"/>
            <a:ext cx="10515600" cy="1325563"/>
          </a:xfrm>
        </p:spPr>
        <p:txBody>
          <a:bodyPr/>
          <a:lstStyle/>
          <a:p>
            <a:r>
              <a:rPr lang="en-US" dirty="0"/>
              <a:t>Bone marrow biopsy </a:t>
            </a:r>
          </a:p>
        </p:txBody>
      </p:sp>
    </p:spTree>
    <p:extLst>
      <p:ext uri="{BB962C8B-B14F-4D97-AF65-F5344CB8AC3E}">
        <p14:creationId xmlns:p14="http://schemas.microsoft.com/office/powerpoint/2010/main" val="1987821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45942B0-4E2F-4CBE-84C7-F4311C05C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57" y="0"/>
            <a:ext cx="8845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81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4E99B91-0707-4494-ABE9-39692BC83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1780" y="0"/>
            <a:ext cx="8808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42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4D7D48D-33FA-44DD-85D2-3CF747B26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62" y="0"/>
            <a:ext cx="8909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11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5652222-C72E-47CE-8CFF-B80CD6B14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55" y="0"/>
            <a:ext cx="8779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95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9BEC506D-0299-40F4-AF3C-1759F3C8F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06" y="0"/>
            <a:ext cx="8877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0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336"/>
            <a:ext cx="12192000" cy="280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6592"/>
            <a:ext cx="12192000" cy="580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80718"/>
            <a:ext cx="569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Negative for BCR/ABL1 fusion (not CML)</a:t>
            </a:r>
          </a:p>
          <a:p>
            <a:r>
              <a:rPr lang="en-US" b="1" dirty="0"/>
              <a:t>JAK2 mutation +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19558"/>
            <a:ext cx="8479665" cy="8664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0740" y="6396335"/>
            <a:ext cx="695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BM report: </a:t>
            </a:r>
            <a:r>
              <a:rPr lang="en-US" sz="2400" dirty="0" err="1"/>
              <a:t>Shanxiang</a:t>
            </a:r>
            <a:r>
              <a:rPr lang="en-US" sz="2400" dirty="0"/>
              <a:t> Zhang, MD (Indiana University) </a:t>
            </a:r>
          </a:p>
        </p:txBody>
      </p:sp>
    </p:spTree>
    <p:extLst>
      <p:ext uri="{BB962C8B-B14F-4D97-AF65-F5344CB8AC3E}">
        <p14:creationId xmlns:p14="http://schemas.microsoft.com/office/powerpoint/2010/main" val="1818152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4B1780-8279-49B2-9D55-7BD6DE66A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2947987"/>
            <a:ext cx="11830050" cy="962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9B3092-8DE9-4DD9-B33A-4F211A63C984}"/>
              </a:ext>
            </a:extLst>
          </p:cNvPr>
          <p:cNvSpPr txBox="1"/>
          <p:nvPr/>
        </p:nvSpPr>
        <p:spPr>
          <a:xfrm>
            <a:off x="1815548" y="901148"/>
            <a:ext cx="760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 year later</a:t>
            </a:r>
          </a:p>
        </p:txBody>
      </p:sp>
    </p:spTree>
    <p:extLst>
      <p:ext uri="{BB962C8B-B14F-4D97-AF65-F5344CB8AC3E}">
        <p14:creationId xmlns:p14="http://schemas.microsoft.com/office/powerpoint/2010/main" val="3859208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50 year old female        Cholecystectomy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Found to have splenomegaly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Imaged      enlarged liver, spleen 27 cm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Hepatology      ?cirrhosis      liver biopsy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548" y="3700295"/>
            <a:ext cx="266091" cy="542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674" y="2386431"/>
            <a:ext cx="268247" cy="542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143271" y="1843840"/>
            <a:ext cx="268247" cy="542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856" y="4492246"/>
            <a:ext cx="542591" cy="268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392" y="5014159"/>
            <a:ext cx="268247" cy="5425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548" y="5714406"/>
            <a:ext cx="542591" cy="268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31363" y="5577231"/>
            <a:ext cx="268247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53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969D8-0BC8-4B97-8D35-CFA1F09F0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62" y="0"/>
            <a:ext cx="8659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6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F50CF28-7A2D-49A0-A1D0-364B5871D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1475" y="0"/>
            <a:ext cx="8749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80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8CAEF873-CC06-4CCF-9402-5B13CFA5A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8174" y="0"/>
            <a:ext cx="8655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63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Started on hydroxyurea        stopped taking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 years later, 2% blasts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Offered BMT       declined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Alive at last follow up (late 2022)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548" y="3700295"/>
            <a:ext cx="266091" cy="542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674" y="2465943"/>
            <a:ext cx="268247" cy="542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34978" y="1854707"/>
            <a:ext cx="268247" cy="542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10" y="4476072"/>
            <a:ext cx="542591" cy="268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392" y="5014159"/>
            <a:ext cx="268247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12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7A2BFA-9076-427D-AB8E-F5B604179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84" y="1851036"/>
            <a:ext cx="8713527" cy="4410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957FA7-4FA3-4B4C-A940-1DAB368F97E9}"/>
              </a:ext>
            </a:extLst>
          </p:cNvPr>
          <p:cNvSpPr txBox="1"/>
          <p:nvPr/>
        </p:nvSpPr>
        <p:spPr>
          <a:xfrm>
            <a:off x="1993994" y="6286997"/>
            <a:ext cx="872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Jelkmann</a:t>
            </a:r>
            <a:r>
              <a:rPr lang="en-US" dirty="0"/>
              <a:t> et al. European Journal of Gastroenterology &amp; Hepatology 2001, 13:791-801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C30074-7BB9-4578-9C41-BE2960A45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Hematopoeisis</a:t>
            </a:r>
            <a:r>
              <a:rPr lang="en-US" dirty="0"/>
              <a:t> in Liver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F41AED-9A23-4130-81CD-C63F256DD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72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40F81B-0347-4C85-B309-604D0FF2B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431" y="0"/>
            <a:ext cx="10681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10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784EF2-D0B7-4B4E-8AB1-7EC3784BF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99" y="0"/>
            <a:ext cx="10716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14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D7585A-1E75-4D67-97BA-0E759D0EC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123" y="4018810"/>
            <a:ext cx="4731983" cy="2839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28A13-FFEB-4500-95D9-9E48EB321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15" y="0"/>
            <a:ext cx="5486400" cy="4130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AEE665-C1D6-4127-A4C4-346319BCBB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917" y="-18366"/>
            <a:ext cx="5379867" cy="4037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6245D1-F74B-42AD-B1B9-C25B85B34A04}"/>
              </a:ext>
            </a:extLst>
          </p:cNvPr>
          <p:cNvSpPr txBox="1"/>
          <p:nvPr/>
        </p:nvSpPr>
        <p:spPr>
          <a:xfrm>
            <a:off x="7396123" y="4042108"/>
            <a:ext cx="392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Courtesy: Frank Schneider, MD @Emory </a:t>
            </a:r>
          </a:p>
        </p:txBody>
      </p:sp>
    </p:spTree>
    <p:extLst>
      <p:ext uri="{BB962C8B-B14F-4D97-AF65-F5344CB8AC3E}">
        <p14:creationId xmlns:p14="http://schemas.microsoft.com/office/powerpoint/2010/main" val="54923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C08457-D9FC-4AF9-899D-59FB127A1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3667" cy="2704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5D628-F9B2-4EA2-BE44-D5CC14109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014" y="0"/>
            <a:ext cx="6390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8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3" y="98200"/>
            <a:ext cx="9344025" cy="3914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558" y="4125888"/>
            <a:ext cx="5131430" cy="5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81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F91E98-346B-406C-8604-D5BAD1988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620" y="1009442"/>
            <a:ext cx="7833691" cy="54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06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42 patients; median 50 years; 44% female</a:t>
            </a:r>
          </a:p>
          <a:p>
            <a:r>
              <a:rPr lang="en-US" dirty="0"/>
              <a:t>Abnormal LFTs (64%), </a:t>
            </a:r>
            <a:r>
              <a:rPr lang="en-US" dirty="0" err="1"/>
              <a:t>intraop</a:t>
            </a:r>
            <a:r>
              <a:rPr lang="en-US" dirty="0"/>
              <a:t> bx (24%), abnormal imaging (10%)</a:t>
            </a:r>
          </a:p>
          <a:p>
            <a:r>
              <a:rPr lang="en-US" dirty="0"/>
              <a:t>~half had splenomegaly</a:t>
            </a:r>
          </a:p>
          <a:p>
            <a:r>
              <a:rPr lang="en-US" dirty="0"/>
              <a:t>40% hematologic disorder: </a:t>
            </a:r>
          </a:p>
          <a:p>
            <a:pPr lvl="1"/>
            <a:r>
              <a:rPr lang="en-US" dirty="0"/>
              <a:t>MF, PV, lymphoma, sickle, ITP</a:t>
            </a:r>
          </a:p>
          <a:p>
            <a:r>
              <a:rPr lang="en-US" dirty="0"/>
              <a:t>60% had non-hematologic</a:t>
            </a:r>
          </a:p>
          <a:p>
            <a:pPr lvl="1"/>
            <a:r>
              <a:rPr lang="en-US" dirty="0"/>
              <a:t>Cirrhosis (viral, AIH, ALD, PSC), IBD, solid tumors, CHF</a:t>
            </a:r>
          </a:p>
        </p:txBody>
      </p:sp>
    </p:spTree>
    <p:extLst>
      <p:ext uri="{BB962C8B-B14F-4D97-AF65-F5344CB8AC3E}">
        <p14:creationId xmlns:p14="http://schemas.microsoft.com/office/powerpoint/2010/main" val="3415095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066824"/>
              </p:ext>
            </p:extLst>
          </p:nvPr>
        </p:nvGraphicFramePr>
        <p:xfrm>
          <a:off x="2032000" y="719666"/>
          <a:ext cx="8026400" cy="4625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501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 random HPFs  (40x)</a:t>
                      </a:r>
                      <a:r>
                        <a:rPr lang="en-US" sz="3200" b="1" baseline="0" dirty="0"/>
                        <a:t> 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01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No foci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01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≤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01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3 -5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501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≥ 6</a:t>
                      </a:r>
                      <a:r>
                        <a:rPr lang="en-US" sz="3200" b="1" baseline="0" dirty="0"/>
                        <a:t> 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621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64" y="190030"/>
            <a:ext cx="9172575" cy="5267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5008" y="5975797"/>
            <a:ext cx="927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A: non-hematologic; B – hematologic </a:t>
            </a:r>
          </a:p>
        </p:txBody>
      </p:sp>
      <p:sp>
        <p:nvSpPr>
          <p:cNvPr id="6" name="Rectangle 5"/>
          <p:cNvSpPr/>
          <p:nvPr/>
        </p:nvSpPr>
        <p:spPr>
          <a:xfrm>
            <a:off x="7512972" y="6172200"/>
            <a:ext cx="3450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 J </a:t>
            </a: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Pathol</a:t>
            </a:r>
            <a:r>
              <a:rPr lang="en-US" dirty="0"/>
              <a:t> 2022;158:277-282</a:t>
            </a:r>
          </a:p>
        </p:txBody>
      </p:sp>
    </p:spTree>
    <p:extLst>
      <p:ext uri="{BB962C8B-B14F-4D97-AF65-F5344CB8AC3E}">
        <p14:creationId xmlns:p14="http://schemas.microsoft.com/office/powerpoint/2010/main" val="1063391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225246"/>
            <a:ext cx="10706100" cy="2724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0777" y="3244334"/>
            <a:ext cx="3758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OT65f8a23b.I"/>
              </a:rPr>
              <a:t>Blood Cancer Journal </a:t>
            </a:r>
            <a:r>
              <a:rPr lang="en-US" dirty="0">
                <a:latin typeface="AdvMyriad_R"/>
              </a:rPr>
              <a:t>(2018) 8:119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38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90179" y="711656"/>
            <a:ext cx="7321505" cy="497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96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1D5B-7772-4779-9015-895C74DCB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Myelofibrosis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A57E9-0BE2-4AA8-A2CE-1A56D434A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Least common of MP neoplasms</a:t>
            </a:r>
          </a:p>
          <a:p>
            <a:r>
              <a:rPr lang="en-US" dirty="0"/>
              <a:t>Equal gender predisposition</a:t>
            </a:r>
          </a:p>
          <a:p>
            <a:r>
              <a:rPr lang="en-US" dirty="0"/>
              <a:t>Disease of older adults (~60 years) </a:t>
            </a:r>
          </a:p>
          <a:p>
            <a:r>
              <a:rPr lang="en-US" dirty="0"/>
              <a:t>Evolves from an early pre-fibrotic stage to late fibrotic stage</a:t>
            </a:r>
          </a:p>
          <a:p>
            <a:r>
              <a:rPr lang="en-US" dirty="0" err="1"/>
              <a:t>Prefibrotic</a:t>
            </a:r>
            <a:r>
              <a:rPr lang="en-US" dirty="0"/>
              <a:t> stage accounts for 30-50% of all cases </a:t>
            </a:r>
          </a:p>
          <a:p>
            <a:pPr lvl="1"/>
            <a:r>
              <a:rPr lang="en-US" dirty="0"/>
              <a:t>Increasing incidence due to early diagnosis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56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1D5B-7772-4779-9015-895C74DCB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A57E9-0BE2-4AA8-A2CE-1A56D434A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Clonal stem cell defect: abnormal </a:t>
            </a:r>
            <a:r>
              <a:rPr lang="en-US" dirty="0" err="1"/>
              <a:t>megas</a:t>
            </a:r>
            <a:r>
              <a:rPr lang="en-US" dirty="0"/>
              <a:t>, granulocytes in BM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PDGF, BFGF, TGF</a:t>
            </a:r>
            <a:r>
              <a:rPr lang="el-GR" dirty="0"/>
              <a:t>β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Non-neoplastic fibroblasts deposit collagen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Extramedullary </a:t>
            </a:r>
            <a:r>
              <a:rPr lang="en-US" dirty="0" err="1"/>
              <a:t>hematopoeisis</a:t>
            </a:r>
            <a:r>
              <a:rPr lang="en-US" dirty="0"/>
              <a:t> (liver, spleen)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Tear drop red blood cells </a:t>
            </a:r>
          </a:p>
          <a:p>
            <a:r>
              <a:rPr lang="en-US" dirty="0"/>
              <a:t>Angiogenesis in BM, spleen - ↑ serum VEGF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3DFC3-900C-414A-9F84-CFF4ED9A1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994" y="2254179"/>
            <a:ext cx="155946" cy="315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140ED-34AE-45FB-8CB1-B5A652957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084" y="3162709"/>
            <a:ext cx="158510" cy="317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1D4254-47BD-4E29-9711-24B73708B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578" y="3927610"/>
            <a:ext cx="158510" cy="317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513B01-C6D0-4C27-91C1-D511F5236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578" y="4816812"/>
            <a:ext cx="158510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41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AF45C-97A0-4601-9148-0E5C7A132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A32FC-B4A1-433F-AB2A-9BC308E7C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Karyotypic abnormalities 50% of cases</a:t>
            </a:r>
          </a:p>
          <a:p>
            <a:r>
              <a:rPr lang="en-US" dirty="0"/>
              <a:t>Driver mutations</a:t>
            </a:r>
          </a:p>
          <a:p>
            <a:pPr lvl="1"/>
            <a:r>
              <a:rPr lang="en-US" i="1" dirty="0"/>
              <a:t>JAK2 </a:t>
            </a:r>
            <a:r>
              <a:rPr lang="en-US" dirty="0"/>
              <a:t>V617F (50-60% of cases)</a:t>
            </a:r>
          </a:p>
          <a:p>
            <a:pPr lvl="1"/>
            <a:r>
              <a:rPr lang="en-US" i="1" dirty="0"/>
              <a:t>CALR</a:t>
            </a:r>
            <a:r>
              <a:rPr lang="en-US" dirty="0"/>
              <a:t> mutations (25-30%): better survival</a:t>
            </a:r>
          </a:p>
          <a:p>
            <a:pPr lvl="1"/>
            <a:r>
              <a:rPr lang="en-US" i="1" dirty="0"/>
              <a:t>MPL</a:t>
            </a:r>
            <a:r>
              <a:rPr lang="en-US" dirty="0"/>
              <a:t> mutations (5-10%) </a:t>
            </a:r>
          </a:p>
          <a:p>
            <a:pPr lvl="1"/>
            <a:r>
              <a:rPr lang="en-US" dirty="0"/>
              <a:t>Triple negative: shortest survival </a:t>
            </a:r>
          </a:p>
          <a:p>
            <a:r>
              <a:rPr lang="en-US" dirty="0"/>
              <a:t>No </a:t>
            </a:r>
            <a:r>
              <a:rPr lang="en-US" i="1" dirty="0"/>
              <a:t>BCR-ABL</a:t>
            </a:r>
            <a:r>
              <a:rPr lang="en-US" dirty="0"/>
              <a:t> fusion (CML)</a:t>
            </a:r>
          </a:p>
        </p:txBody>
      </p:sp>
    </p:spTree>
    <p:extLst>
      <p:ext uri="{BB962C8B-B14F-4D97-AF65-F5344CB8AC3E}">
        <p14:creationId xmlns:p14="http://schemas.microsoft.com/office/powerpoint/2010/main" val="3197744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Asymptomatic 30%; symptomatic 70%</a:t>
            </a:r>
          </a:p>
          <a:p>
            <a:r>
              <a:rPr lang="en-US" dirty="0"/>
              <a:t>Fatigue, weight loss, low grade fever etc.</a:t>
            </a:r>
          </a:p>
          <a:p>
            <a:r>
              <a:rPr lang="en-US" dirty="0"/>
              <a:t>Anemia </a:t>
            </a:r>
          </a:p>
          <a:p>
            <a:r>
              <a:rPr lang="en-US" dirty="0"/>
              <a:t>Leukocytosis, thrombocytosis, thrombosis, hemorrhagic episodes</a:t>
            </a:r>
          </a:p>
          <a:p>
            <a:r>
              <a:rPr lang="en-US" dirty="0"/>
              <a:t>Splenomegaly (90%) – hallmark</a:t>
            </a:r>
          </a:p>
          <a:p>
            <a:r>
              <a:rPr lang="en-US" dirty="0"/>
              <a:t>Hepatomegaly (50%); PH may precede onset of disease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167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D2013-FEE6-4E5E-A19A-85651A49E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4772B-232B-4FE9-AA69-7B2110F98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 and minor criteria for </a:t>
            </a:r>
            <a:r>
              <a:rPr lang="en-US" dirty="0" err="1"/>
              <a:t>prefibrotic</a:t>
            </a:r>
            <a:r>
              <a:rPr lang="en-US" dirty="0"/>
              <a:t>/ overt fibrotic stages</a:t>
            </a:r>
          </a:p>
        </p:txBody>
      </p:sp>
    </p:spTree>
    <p:extLst>
      <p:ext uri="{BB962C8B-B14F-4D97-AF65-F5344CB8AC3E}">
        <p14:creationId xmlns:p14="http://schemas.microsoft.com/office/powerpoint/2010/main" val="279359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52" y="0"/>
            <a:ext cx="11061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65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criterion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en-US" dirty="0"/>
              <a:t>Major criteria </a:t>
            </a:r>
          </a:p>
          <a:p>
            <a:pPr lvl="1" fontAlgn="base"/>
            <a:r>
              <a:rPr lang="en-US" dirty="0"/>
              <a:t>Major criterion 1: megakaryocytic proliferation and atypia, accompanied by </a:t>
            </a:r>
            <a:r>
              <a:rPr lang="en-US" dirty="0" err="1"/>
              <a:t>reticulin</a:t>
            </a:r>
            <a:r>
              <a:rPr lang="en-US" dirty="0"/>
              <a:t> or collagen fibrosis grades 2 or 3</a:t>
            </a:r>
          </a:p>
          <a:p>
            <a:pPr lvl="1" fontAlgn="base"/>
            <a:r>
              <a:rPr lang="en-US" dirty="0"/>
              <a:t>Major criterion 2: not meeting WHO criteria for other myeloproliferative neoplasms or myelodysplastic syndromes</a:t>
            </a:r>
          </a:p>
          <a:p>
            <a:pPr lvl="1" fontAlgn="base"/>
            <a:r>
              <a:rPr lang="en-US" dirty="0"/>
              <a:t>Major criterion 3: demonstration of </a:t>
            </a:r>
            <a:r>
              <a:rPr lang="en-US" i="1" dirty="0"/>
              <a:t>JAK2, CALR</a:t>
            </a:r>
            <a:r>
              <a:rPr lang="en-US" dirty="0"/>
              <a:t> or </a:t>
            </a:r>
            <a:r>
              <a:rPr lang="en-US" i="1" dirty="0"/>
              <a:t>MPL</a:t>
            </a:r>
            <a:r>
              <a:rPr lang="en-US" dirty="0"/>
              <a:t> mutation OR other clonal marker OR no evidence of reactive marrow fibrosis</a:t>
            </a:r>
          </a:p>
          <a:p>
            <a:pPr fontAlgn="base"/>
            <a:r>
              <a:rPr lang="en-US" dirty="0"/>
              <a:t>Minor</a:t>
            </a:r>
          </a:p>
          <a:p>
            <a:pPr lvl="1" fontAlgn="base"/>
            <a:r>
              <a:rPr lang="en-US" dirty="0"/>
              <a:t>Minor criterion 1: anemia not attributed to a comorbid condition</a:t>
            </a:r>
          </a:p>
          <a:p>
            <a:pPr lvl="1" fontAlgn="base"/>
            <a:r>
              <a:rPr lang="en-US" dirty="0"/>
              <a:t>Minor criterion 2: leukocytosis</a:t>
            </a:r>
          </a:p>
          <a:p>
            <a:pPr lvl="1" fontAlgn="base"/>
            <a:r>
              <a:rPr lang="en-US" dirty="0"/>
              <a:t>Minor criterion 3: palpable splenomegaly</a:t>
            </a:r>
          </a:p>
          <a:p>
            <a:pPr lvl="1" fontAlgn="base"/>
            <a:r>
              <a:rPr lang="en-US" dirty="0"/>
              <a:t>Minor criterion 4: increased serum lactate dehydrogenase</a:t>
            </a:r>
          </a:p>
          <a:p>
            <a:pPr lvl="1" fontAlgn="base"/>
            <a:r>
              <a:rPr lang="en-US" dirty="0"/>
              <a:t>Minor criterion 5: </a:t>
            </a:r>
            <a:r>
              <a:rPr lang="en-US" dirty="0" err="1"/>
              <a:t>leukoerythroblastosis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876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AADD-DFC0-4659-BC4B-DA4F07E23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2E907-3065-4B7F-A53D-78205DE30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DIPSS: Dynamic International Prognostic Scoring System </a:t>
            </a:r>
          </a:p>
          <a:p>
            <a:r>
              <a:rPr lang="en-US" dirty="0"/>
              <a:t>8 predictors of poor survival </a:t>
            </a:r>
          </a:p>
          <a:p>
            <a:r>
              <a:rPr lang="en-US" dirty="0"/>
              <a:t>Risk status defined by # of adverse prognostic factors</a:t>
            </a:r>
          </a:p>
          <a:p>
            <a:pPr lvl="1"/>
            <a:r>
              <a:rPr lang="en-US" dirty="0"/>
              <a:t>0-4 (low, intermediate 1, intermediate 2, high) </a:t>
            </a:r>
          </a:p>
        </p:txBody>
      </p:sp>
    </p:spTree>
    <p:extLst>
      <p:ext uri="{BB962C8B-B14F-4D97-AF65-F5344CB8AC3E}">
        <p14:creationId xmlns:p14="http://schemas.microsoft.com/office/powerpoint/2010/main" val="3726750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82BB3-E5A0-49E1-B24F-FDCB176B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FD7BC-7A82-4C1F-A7E6-9F46B6151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Least favorable of all MP neoplasms</a:t>
            </a:r>
          </a:p>
          <a:p>
            <a:r>
              <a:rPr lang="en-US" dirty="0"/>
              <a:t>Leukemic transformation, thrombotic/hemorrhagic complications, infections</a:t>
            </a:r>
          </a:p>
          <a:p>
            <a:r>
              <a:rPr lang="en-US" dirty="0"/>
              <a:t>Survival</a:t>
            </a:r>
          </a:p>
          <a:p>
            <a:pPr lvl="1"/>
            <a:r>
              <a:rPr lang="en-US" dirty="0"/>
              <a:t>Pre-fibrotic: 10-15 years</a:t>
            </a:r>
          </a:p>
          <a:p>
            <a:pPr lvl="1"/>
            <a:r>
              <a:rPr lang="en-US" dirty="0"/>
              <a:t>Overt fibrotic: 3 to 5 years </a:t>
            </a:r>
          </a:p>
        </p:txBody>
      </p:sp>
    </p:spTree>
    <p:extLst>
      <p:ext uri="{BB962C8B-B14F-4D97-AF65-F5344CB8AC3E}">
        <p14:creationId xmlns:p14="http://schemas.microsoft.com/office/powerpoint/2010/main" val="3762604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25" y="3143250"/>
            <a:ext cx="7038975" cy="3714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16635B-BDE7-4F5D-B884-740054BFA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38975" cy="294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22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331"/>
            <a:ext cx="12192000" cy="17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2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393D-E696-4A33-9130-280660B20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87602-B8BD-49D3-89FF-312443570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Fan N et al. Extramedullary hematopoiesis in the absence of myeloproliferative neoplasm: Mayo Clinic case series of 309 patients. Blood Cancer Journal. 2018; 8:119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Tremblay D et al. The Quantification and Significance of Extramedullary Hematopoiesis Seen on Liver Biopsy Specimens. Am J Clin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Pathol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2022;158:277-282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Jelkmann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W. The role of the liver in the production of thrombopoietin compared with erythropoietin.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 Gastroenterol Hepatol 2001; 13:791 – 801.</a:t>
            </a:r>
            <a:endParaRPr lang="en-US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Kaseb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Hudnall SD. Primary myelofibrosis. PathologyOutlines.com website. https://www.pathologyoutlines.com/topic/myeloproliferativemyelofibrosis.html. Accessed March 2nd, 2023.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49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BF2F51-91B5-2AAD-BF02-C0411EB2D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418" y="1116069"/>
            <a:ext cx="3194079" cy="31940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A95BAE-4CD1-2125-976F-1FAC261E1A22}"/>
              </a:ext>
            </a:extLst>
          </p:cNvPr>
          <p:cNvSpPr txBox="1"/>
          <p:nvPr/>
        </p:nvSpPr>
        <p:spPr>
          <a:xfrm>
            <a:off x="3480262" y="5076305"/>
            <a:ext cx="5419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23624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7700" cy="3390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156" y="0"/>
            <a:ext cx="4691335" cy="4117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856" y="2710815"/>
            <a:ext cx="39243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73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5" y="97972"/>
            <a:ext cx="5572125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769" y="3082970"/>
            <a:ext cx="5667375" cy="3705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914" y="0"/>
            <a:ext cx="4688230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8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0"/>
            <a:ext cx="8086725" cy="6448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50027" y="1761897"/>
            <a:ext cx="6773243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01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275" y="152400"/>
            <a:ext cx="785812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50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345" y="0"/>
            <a:ext cx="9419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8430"/>
      </p:ext>
    </p:extLst>
  </p:cSld>
  <p:clrMapOvr>
    <a:masterClrMapping/>
  </p:clrMapOvr>
</p:sld>
</file>

<file path=ppt/theme/theme1.xml><?xml version="1.0" encoding="utf-8"?>
<a:theme xmlns:a="http://schemas.openxmlformats.org/drawingml/2006/main" name="AM 2023 - NO FOOTERS_L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M 2023 - NO FOOTERS_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3177</TotalTime>
  <Words>721</Words>
  <Application>Microsoft Office PowerPoint</Application>
  <PresentationFormat>Widescreen</PresentationFormat>
  <Paragraphs>123</Paragraphs>
  <Slides>46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AM 2023 - NO FOOTERS_Lite Background</vt:lpstr>
      <vt:lpstr>AM 2023 - NO FOOTERS_White</vt:lpstr>
      <vt:lpstr>Memorable Liver Biopsy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</vt:lpstr>
      <vt:lpstr>Bone marrow biopsy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Follow up</vt:lpstr>
      <vt:lpstr>Hematopoeisis in Liver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Myelofibrosis</vt:lpstr>
      <vt:lpstr>Pathophysiology</vt:lpstr>
      <vt:lpstr>Molecular profile</vt:lpstr>
      <vt:lpstr>Clinical Features</vt:lpstr>
      <vt:lpstr>Diagnostic Criteria</vt:lpstr>
      <vt:lpstr>Diagnostic criterion </vt:lpstr>
      <vt:lpstr>Prognosis</vt:lpstr>
      <vt:lpstr>Prognosis</vt:lpstr>
      <vt:lpstr>PowerPoint Presentation</vt:lpstr>
      <vt:lpstr>PowerPoint Presentation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Everett</dc:creator>
  <cp:lastModifiedBy>Saxena, Romil</cp:lastModifiedBy>
  <cp:revision>131</cp:revision>
  <dcterms:created xsi:type="dcterms:W3CDTF">2019-09-16T15:10:17Z</dcterms:created>
  <dcterms:modified xsi:type="dcterms:W3CDTF">2023-10-04T14:12:35Z</dcterms:modified>
</cp:coreProperties>
</file>